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Raleway"/>
      <p:regular r:id="rId18"/>
      <p:bold r:id="rId19"/>
      <p:italic r:id="rId20"/>
      <p:boldItalic r:id="rId21"/>
    </p:embeddedFont>
    <p:embeddedFont>
      <p:font typeface="Source Sans Pr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Raleway-italic.fntdata"/><Relationship Id="rId22" Type="http://schemas.openxmlformats.org/officeDocument/2006/relationships/font" Target="fonts/SourceSansPro-regular.fntdata"/><Relationship Id="rId21" Type="http://schemas.openxmlformats.org/officeDocument/2006/relationships/font" Target="fonts/Raleway-boldItalic.fntdata"/><Relationship Id="rId24" Type="http://schemas.openxmlformats.org/officeDocument/2006/relationships/font" Target="fonts/SourceSansPro-italic.fntdata"/><Relationship Id="rId23" Type="http://schemas.openxmlformats.org/officeDocument/2006/relationships/font" Target="fonts/SourceSansPr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SourceSansPr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Raleway-bold.fntdata"/><Relationship Id="rId18" Type="http://schemas.openxmlformats.org/officeDocument/2006/relationships/font" Target="fonts/Ralew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Speak today about what we are doing at Centro with metadata and how we configured our content management system for our digital collections to capture the Puerto Rican culture and experience stateside.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English is the official language of Centro, but so much of our material is a mix of both Spanish and English. There is a lot of codeswitching in our metadata and objects as well as a lot of bilingual material.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We’ve taken a two pronged approach to this. Our CMS was built with duplicative title and description fields to faciltate having title and description in both english and spanish, but that can get confusing when the material is in spanish or is bilingual. In the bottom example, we have the title in both spanish and english in the same field, with an english description, if we add the spanish descritpion it will show us underneath the english one.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We have a lot of community members who have a wealth of knowledge about the diaspora, particularly in NYC, so we instituted a program to harness that knowledge by asking them to go through the digital collections and utlizing the comments field add additional information--identifying people, places, events. We’ve set up the comments so that they need approval before they post so we take these comments and incorporate them into our cataloging, doing further research as needed.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To conclude, we’ve worked hard to be sensitive to our community, its culture and identity and how we display it and it is a growing and evolveing process that takes a lot of input from our staff and advisors.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Centro was founded in 1973 by a coalition of faculty, students and community leaders. Out of this community many have gone on to donate their papers and want to continue to contribute their  time, knowledge and to supporting Centro’s mission.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solidFill>
                  <a:schemeClr val="dk2"/>
                </a:solidFill>
              </a:rPr>
              <a:t>In 2015 Centro Library &amp; Archives began implementing a new content management system and discovery platform for the website using the open source CollectiveAccess. We selected qualified Dublin Core and PBCore for our metadata standards, but as we set to work defining each element for our system we faced a big issue: </a:t>
            </a:r>
            <a:r>
              <a:rPr b="1" lang="en"/>
              <a:t>How do we capture the complexity of Puerto Rican identity and culture stateside, while still adhering to metadata standards? </a:t>
            </a:r>
            <a:r>
              <a:rPr lang="en"/>
              <a:t>We faced 4 big challenges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How people’s names are presented is an ongoing logistical challenge largely because there is a huge variation in how people want to be identified that doesnt’ follow rules for spanish language naming. This is compounded by human cataloging and computers interpreting. </a:t>
            </a:r>
          </a:p>
          <a:p>
            <a:pPr indent="-228600" lvl="0" marL="457200">
              <a:spcBef>
                <a:spcPts val="0"/>
              </a:spcBef>
              <a:buChar char="-"/>
            </a:pPr>
            <a:r>
              <a:rPr lang="en"/>
              <a:t>Our Senior Archivist has made an informal practice of asking donors how they want their names displayed, but there are a lot of people we can’t ask. </a:t>
            </a:r>
          </a:p>
          <a:p>
            <a:pPr indent="-228600" lvl="0" marL="457200" rtl="0">
              <a:spcBef>
                <a:spcPts val="0"/>
              </a:spcBef>
              <a:buChar char="-"/>
            </a:pPr>
            <a:r>
              <a:rPr lang="en"/>
              <a:t>Accents--depending on if people where raised stateside or on the island often determines if they’ll use diacritics in the names. </a:t>
            </a:r>
          </a:p>
          <a:p>
            <a:pPr indent="-228600" lvl="1" marL="914400" rtl="0">
              <a:spcBef>
                <a:spcPts val="0"/>
              </a:spcBef>
              <a:buChar char="-"/>
            </a:pPr>
            <a:r>
              <a:rPr lang="en"/>
              <a:t>We try to look to see how their names are most commonly displayed, if they were born stateside or on the island can give us clues as well, the default is yes to diacritics if applicable</a:t>
            </a:r>
          </a:p>
          <a:p>
            <a:pPr indent="-228600" lvl="1" marL="914400" rtl="0">
              <a:spcBef>
                <a:spcPts val="0"/>
              </a:spcBef>
              <a:buChar char="-"/>
            </a:pPr>
            <a:r>
              <a:rPr lang="en"/>
              <a:t>Within our CMS the name records always include an accent free version as an alternative name to facilitate searching.</a:t>
            </a:r>
          </a:p>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While reviewing legacy metadata and cultivating our keyword terms, the issue of including identity terms was hotly debated. How people identify themselves is very personal and while we felt strongly that these terms needed to be included, but we were hesitant to make them keywords because we didn’t want them inappropriately attributed to people.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Instead we allow people to self identify through their collections and oral histories and we put that information in descriptions. So these imporatant terms are still present and searchable in our system.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largest Puerto Rican communities stateside have traditionally been in New York City, in the neighborhoods of El Barrio, Loisaida and Los Sures. We have a lot of material that referneces these neighborhoods, but if you search El barrio on google maps you get east harlem, a search for loisaida takes you to the lower east side, which isn’t even correct and you can’t find anything if you search los sures. These were places we needed to show.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To remedy this issue, we created our own places heirarchical table which we add to and customize to our needs. It also has allowed us to link to and define these essential neighborhoods and locactions.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In building out our related places table one controversail call we had to make was whether to put Puerto Rico, a territory of the US, under the United States in the heirarchy. Puerto Rico has a complex political history with the United States in regards to its status. We ultimately decided to keep it separate from the US to improve access and visability, it got a little lost in the US heirarchy. And this served as a quiet nod to Centro’s founders.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8" name="Shape 8"/>
        <p:cNvGrpSpPr/>
        <p:nvPr/>
      </p:nvGrpSpPr>
      <p:grpSpPr>
        <a:xfrm>
          <a:off x="0" y="0"/>
          <a:ext cx="0" cy="0"/>
          <a:chOff x="0" y="0"/>
          <a:chExt cx="0" cy="0"/>
        </a:xfrm>
      </p:grpSpPr>
      <p:sp>
        <p:nvSpPr>
          <p:cNvPr id="9" name="Shape 9"/>
          <p:cNvSpPr/>
          <p:nvPr/>
        </p:nvSpPr>
        <p:spPr>
          <a:xfrm>
            <a:off x="80700" y="2651100"/>
            <a:ext cx="8982600" cy="24117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0" name="Shape 10"/>
          <p:cNvSpPr/>
          <p:nvPr/>
        </p:nvSpPr>
        <p:spPr>
          <a:xfrm>
            <a:off x="7477575" y="3945300"/>
            <a:ext cx="1410000" cy="9828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 name="Shape 11"/>
          <p:cNvSpPr txBox="1"/>
          <p:nvPr>
            <p:ph type="ctrTitle"/>
          </p:nvPr>
        </p:nvSpPr>
        <p:spPr>
          <a:xfrm>
            <a:off x="485875" y="264475"/>
            <a:ext cx="8183700" cy="1473600"/>
          </a:xfrm>
          <a:prstGeom prst="rect">
            <a:avLst/>
          </a:prstGeom>
        </p:spPr>
        <p:txBody>
          <a:bodyPr anchorCtr="0" anchor="b" bIns="91425" lIns="91425" rIns="91425" tIns="91425"/>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p:txBody>
      </p:sp>
      <p:sp>
        <p:nvSpPr>
          <p:cNvPr id="12" name="Shape 12"/>
          <p:cNvSpPr txBox="1"/>
          <p:nvPr>
            <p:ph idx="1" type="subTitle"/>
          </p:nvPr>
        </p:nvSpPr>
        <p:spPr>
          <a:xfrm>
            <a:off x="485875" y="1738075"/>
            <a:ext cx="8183700" cy="861000"/>
          </a:xfrm>
          <a:prstGeom prst="rect">
            <a:avLst/>
          </a:prstGeom>
        </p:spPr>
        <p:txBody>
          <a:bodyPr anchorCtr="0" anchor="t" bIns="91425" lIns="91425" rIns="91425" tIns="91425"/>
          <a:lstStyle>
            <a:lvl1pPr lvl="0">
              <a:lnSpc>
                <a:spcPct val="100000"/>
              </a:lnSpc>
              <a:spcBef>
                <a:spcPts val="0"/>
              </a:spcBef>
              <a:spcAft>
                <a:spcPts val="0"/>
              </a:spcAft>
              <a:buSzPct val="100000"/>
              <a:buNone/>
              <a:defRPr sz="2400"/>
            </a:lvl1pPr>
            <a:lvl2pPr lvl="1">
              <a:lnSpc>
                <a:spcPct val="100000"/>
              </a:lnSpc>
              <a:spcBef>
                <a:spcPts val="0"/>
              </a:spcBef>
              <a:spcAft>
                <a:spcPts val="0"/>
              </a:spcAft>
              <a:buSzPct val="100000"/>
              <a:buNone/>
              <a:defRPr sz="2400"/>
            </a:lvl2pPr>
            <a:lvl3pPr lvl="2">
              <a:lnSpc>
                <a:spcPct val="100000"/>
              </a:lnSpc>
              <a:spcBef>
                <a:spcPts val="0"/>
              </a:spcBef>
              <a:spcAft>
                <a:spcPts val="0"/>
              </a:spcAft>
              <a:buSzPct val="100000"/>
              <a:buNone/>
              <a:defRPr sz="2400"/>
            </a:lvl3pPr>
            <a:lvl4pPr lvl="3">
              <a:lnSpc>
                <a:spcPct val="100000"/>
              </a:lnSpc>
              <a:spcBef>
                <a:spcPts val="0"/>
              </a:spcBef>
              <a:spcAft>
                <a:spcPts val="0"/>
              </a:spcAft>
              <a:buSzPct val="100000"/>
              <a:buNone/>
              <a:defRPr sz="2400"/>
            </a:lvl4pPr>
            <a:lvl5pPr lvl="4">
              <a:lnSpc>
                <a:spcPct val="100000"/>
              </a:lnSpc>
              <a:spcBef>
                <a:spcPts val="0"/>
              </a:spcBef>
              <a:spcAft>
                <a:spcPts val="0"/>
              </a:spcAft>
              <a:buSzPct val="100000"/>
              <a:buNone/>
              <a:defRPr sz="2400"/>
            </a:lvl5pPr>
            <a:lvl6pPr lvl="5">
              <a:lnSpc>
                <a:spcPct val="100000"/>
              </a:lnSpc>
              <a:spcBef>
                <a:spcPts val="0"/>
              </a:spcBef>
              <a:spcAft>
                <a:spcPts val="0"/>
              </a:spcAft>
              <a:buSzPct val="100000"/>
              <a:buNone/>
              <a:defRPr sz="2400"/>
            </a:lvl6pPr>
            <a:lvl7pPr lvl="6">
              <a:lnSpc>
                <a:spcPct val="100000"/>
              </a:lnSpc>
              <a:spcBef>
                <a:spcPts val="0"/>
              </a:spcBef>
              <a:spcAft>
                <a:spcPts val="0"/>
              </a:spcAft>
              <a:buSzPct val="100000"/>
              <a:buNone/>
              <a:defRPr sz="2400"/>
            </a:lvl7pPr>
            <a:lvl8pPr lvl="7">
              <a:lnSpc>
                <a:spcPct val="100000"/>
              </a:lnSpc>
              <a:spcBef>
                <a:spcPts val="0"/>
              </a:spcBef>
              <a:spcAft>
                <a:spcPts val="0"/>
              </a:spcAft>
              <a:buSzPct val="100000"/>
              <a:buNone/>
              <a:defRPr sz="2400"/>
            </a:lvl8pPr>
            <a:lvl9pPr lvl="8">
              <a:lnSpc>
                <a:spcPct val="100000"/>
              </a:lnSpc>
              <a:spcBef>
                <a:spcPts val="0"/>
              </a:spcBef>
              <a:spcAft>
                <a:spcPts val="0"/>
              </a:spcAft>
              <a:buSzPct val="100000"/>
              <a:buNone/>
              <a:defRPr sz="2400"/>
            </a:lvl9pPr>
          </a:lstStyle>
          <a:p/>
        </p:txBody>
      </p:sp>
      <p:pic>
        <p:nvPicPr>
          <p:cNvPr id="13" name="Shape 13"/>
          <p:cNvPicPr preferRelativeResize="0"/>
          <p:nvPr/>
        </p:nvPicPr>
        <p:blipFill>
          <a:blip r:embed="rId2">
            <a:alphaModFix/>
          </a:blip>
          <a:stretch>
            <a:fillRect/>
          </a:stretch>
        </p:blipFill>
        <p:spPr>
          <a:xfrm>
            <a:off x="7546787" y="4004225"/>
            <a:ext cx="1285875" cy="8382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9" name="Shape 49"/>
        <p:cNvGrpSpPr/>
        <p:nvPr/>
      </p:nvGrpSpPr>
      <p:grpSpPr>
        <a:xfrm>
          <a:off x="0" y="0"/>
          <a:ext cx="0" cy="0"/>
          <a:chOff x="0" y="0"/>
          <a:chExt cx="0" cy="0"/>
        </a:xfrm>
      </p:grpSpPr>
      <p:sp>
        <p:nvSpPr>
          <p:cNvPr id="50" name="Shape 50"/>
          <p:cNvSpPr/>
          <p:nvPr/>
        </p:nvSpPr>
        <p:spPr>
          <a:xfrm>
            <a:off x="80700" y="2651100"/>
            <a:ext cx="8982600" cy="24117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51" name="Shape 51"/>
          <p:cNvSpPr txBox="1"/>
          <p:nvPr>
            <p:ph type="title"/>
          </p:nvPr>
        </p:nvSpPr>
        <p:spPr>
          <a:xfrm>
            <a:off x="311700" y="743000"/>
            <a:ext cx="8520600" cy="2006400"/>
          </a:xfrm>
          <a:prstGeom prst="rect">
            <a:avLst/>
          </a:prstGeom>
        </p:spPr>
        <p:txBody>
          <a:bodyPr anchorCtr="0" anchor="b" bIns="91425" lIns="91425" rIns="91425" tIns="91425"/>
          <a:lstStyle>
            <a:lvl1pPr lvl="0" algn="ctr">
              <a:spcBef>
                <a:spcPts val="0"/>
              </a:spcBef>
              <a:buSzPct val="100000"/>
              <a:buFont typeface="Source Sans Pro"/>
              <a:defRPr sz="12000">
                <a:latin typeface="Source Sans Pro"/>
                <a:ea typeface="Source Sans Pro"/>
                <a:cs typeface="Source Sans Pro"/>
                <a:sym typeface="Source Sans Pro"/>
              </a:defRPr>
            </a:lvl1pPr>
            <a:lvl2pPr lvl="1" algn="ctr">
              <a:spcBef>
                <a:spcPts val="0"/>
              </a:spcBef>
              <a:buSzPct val="100000"/>
              <a:buFont typeface="Source Sans Pro"/>
              <a:defRPr sz="12000">
                <a:latin typeface="Source Sans Pro"/>
                <a:ea typeface="Source Sans Pro"/>
                <a:cs typeface="Source Sans Pro"/>
                <a:sym typeface="Source Sans Pro"/>
              </a:defRPr>
            </a:lvl2pPr>
            <a:lvl3pPr lvl="2" algn="ctr">
              <a:spcBef>
                <a:spcPts val="0"/>
              </a:spcBef>
              <a:buSzPct val="100000"/>
              <a:buFont typeface="Source Sans Pro"/>
              <a:defRPr sz="12000">
                <a:latin typeface="Source Sans Pro"/>
                <a:ea typeface="Source Sans Pro"/>
                <a:cs typeface="Source Sans Pro"/>
                <a:sym typeface="Source Sans Pro"/>
              </a:defRPr>
            </a:lvl3pPr>
            <a:lvl4pPr lvl="3" algn="ctr">
              <a:spcBef>
                <a:spcPts val="0"/>
              </a:spcBef>
              <a:buSzPct val="100000"/>
              <a:buFont typeface="Source Sans Pro"/>
              <a:defRPr sz="12000">
                <a:latin typeface="Source Sans Pro"/>
                <a:ea typeface="Source Sans Pro"/>
                <a:cs typeface="Source Sans Pro"/>
                <a:sym typeface="Source Sans Pro"/>
              </a:defRPr>
            </a:lvl4pPr>
            <a:lvl5pPr lvl="4" algn="ctr">
              <a:spcBef>
                <a:spcPts val="0"/>
              </a:spcBef>
              <a:buSzPct val="100000"/>
              <a:buFont typeface="Source Sans Pro"/>
              <a:defRPr sz="12000">
                <a:latin typeface="Source Sans Pro"/>
                <a:ea typeface="Source Sans Pro"/>
                <a:cs typeface="Source Sans Pro"/>
                <a:sym typeface="Source Sans Pro"/>
              </a:defRPr>
            </a:lvl5pPr>
            <a:lvl6pPr lvl="5" algn="ctr">
              <a:spcBef>
                <a:spcPts val="0"/>
              </a:spcBef>
              <a:buSzPct val="100000"/>
              <a:buFont typeface="Source Sans Pro"/>
              <a:defRPr sz="12000">
                <a:latin typeface="Source Sans Pro"/>
                <a:ea typeface="Source Sans Pro"/>
                <a:cs typeface="Source Sans Pro"/>
                <a:sym typeface="Source Sans Pro"/>
              </a:defRPr>
            </a:lvl6pPr>
            <a:lvl7pPr lvl="6" algn="ctr">
              <a:spcBef>
                <a:spcPts val="0"/>
              </a:spcBef>
              <a:buSzPct val="100000"/>
              <a:buFont typeface="Source Sans Pro"/>
              <a:defRPr sz="12000">
                <a:latin typeface="Source Sans Pro"/>
                <a:ea typeface="Source Sans Pro"/>
                <a:cs typeface="Source Sans Pro"/>
                <a:sym typeface="Source Sans Pro"/>
              </a:defRPr>
            </a:lvl7pPr>
            <a:lvl8pPr lvl="7" algn="ctr">
              <a:spcBef>
                <a:spcPts val="0"/>
              </a:spcBef>
              <a:buSzPct val="100000"/>
              <a:buFont typeface="Source Sans Pro"/>
              <a:defRPr sz="12000">
                <a:latin typeface="Source Sans Pro"/>
                <a:ea typeface="Source Sans Pro"/>
                <a:cs typeface="Source Sans Pro"/>
                <a:sym typeface="Source Sans Pro"/>
              </a:defRPr>
            </a:lvl8pPr>
            <a:lvl9pPr lvl="8" algn="ctr">
              <a:spcBef>
                <a:spcPts val="0"/>
              </a:spcBef>
              <a:buSzPct val="100000"/>
              <a:buFont typeface="Source Sans Pro"/>
              <a:defRPr sz="12000">
                <a:latin typeface="Source Sans Pro"/>
                <a:ea typeface="Source Sans Pro"/>
                <a:cs typeface="Source Sans Pro"/>
                <a:sym typeface="Source Sans Pro"/>
              </a:defRPr>
            </a:lvl9pPr>
          </a:lstStyle>
          <a:p/>
        </p:txBody>
      </p:sp>
      <p:sp>
        <p:nvSpPr>
          <p:cNvPr id="52" name="Shape 52"/>
          <p:cNvSpPr txBox="1"/>
          <p:nvPr>
            <p:ph idx="1" type="body"/>
          </p:nvPr>
        </p:nvSpPr>
        <p:spPr>
          <a:xfrm>
            <a:off x="311700" y="2845181"/>
            <a:ext cx="8520600" cy="1300800"/>
          </a:xfrm>
          <a:prstGeom prst="rect">
            <a:avLst/>
          </a:prstGeom>
        </p:spPr>
        <p:txBody>
          <a:bodyPr anchorCtr="0" anchor="t" bIns="91425" lIns="91425" rIns="91425"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53" name="Shape 53"/>
          <p:cNvSpPr/>
          <p:nvPr/>
        </p:nvSpPr>
        <p:spPr>
          <a:xfrm>
            <a:off x="7933600" y="4258400"/>
            <a:ext cx="954000" cy="6696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54" name="Shape 54"/>
          <p:cNvPicPr preferRelativeResize="0"/>
          <p:nvPr/>
        </p:nvPicPr>
        <p:blipFill>
          <a:blip r:embed="rId2">
            <a:alphaModFix/>
          </a:blip>
          <a:stretch>
            <a:fillRect/>
          </a:stretch>
        </p:blipFill>
        <p:spPr>
          <a:xfrm>
            <a:off x="7977620" y="4303100"/>
            <a:ext cx="847899" cy="5527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5" name="Shape 55"/>
        <p:cNvGrpSpPr/>
        <p:nvPr/>
      </p:nvGrpSpPr>
      <p:grpSpPr>
        <a:xfrm>
          <a:off x="0" y="0"/>
          <a:ext cx="0" cy="0"/>
          <a:chOff x="0" y="0"/>
          <a:chExt cx="0" cy="0"/>
        </a:xfrm>
      </p:grpSpPr>
      <p:pic>
        <p:nvPicPr>
          <p:cNvPr id="56" name="Shape 56"/>
          <p:cNvPicPr preferRelativeResize="0"/>
          <p:nvPr/>
        </p:nvPicPr>
        <p:blipFill>
          <a:blip r:embed="rId2">
            <a:alphaModFix/>
          </a:blip>
          <a:stretch>
            <a:fillRect/>
          </a:stretch>
        </p:blipFill>
        <p:spPr>
          <a:xfrm>
            <a:off x="7977620" y="4303100"/>
            <a:ext cx="847899" cy="5527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4" name="Shape 14"/>
        <p:cNvGrpSpPr/>
        <p:nvPr/>
      </p:nvGrpSpPr>
      <p:grpSpPr>
        <a:xfrm>
          <a:off x="0" y="0"/>
          <a:ext cx="0" cy="0"/>
          <a:chOff x="0" y="0"/>
          <a:chExt cx="0" cy="0"/>
        </a:xfrm>
      </p:grpSpPr>
      <p:sp>
        <p:nvSpPr>
          <p:cNvPr id="15" name="Shape 15"/>
          <p:cNvSpPr/>
          <p:nvPr/>
        </p:nvSpPr>
        <p:spPr>
          <a:xfrm>
            <a:off x="80700" y="2651100"/>
            <a:ext cx="8982600" cy="24117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6" name="Shape 16"/>
          <p:cNvSpPr txBox="1"/>
          <p:nvPr>
            <p:ph type="title"/>
          </p:nvPr>
        </p:nvSpPr>
        <p:spPr>
          <a:xfrm>
            <a:off x="485875" y="1714500"/>
            <a:ext cx="8183700" cy="785700"/>
          </a:xfrm>
          <a:prstGeom prst="rect">
            <a:avLst/>
          </a:prstGeom>
        </p:spPr>
        <p:txBody>
          <a:bodyPr anchorCtr="0" anchor="b" bIns="91425" lIns="91425" rIns="91425" tIns="91425"/>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p:txBody>
      </p:sp>
      <p:sp>
        <p:nvSpPr>
          <p:cNvPr id="17" name="Shape 17"/>
          <p:cNvSpPr/>
          <p:nvPr/>
        </p:nvSpPr>
        <p:spPr>
          <a:xfrm>
            <a:off x="7933600" y="4258400"/>
            <a:ext cx="954000" cy="6696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8" name="Shape 18"/>
          <p:cNvPicPr preferRelativeResize="0"/>
          <p:nvPr/>
        </p:nvPicPr>
        <p:blipFill>
          <a:blip r:embed="rId2">
            <a:alphaModFix/>
          </a:blip>
          <a:stretch>
            <a:fillRect/>
          </a:stretch>
        </p:blipFill>
        <p:spPr>
          <a:xfrm>
            <a:off x="7977620" y="4303100"/>
            <a:ext cx="847899" cy="5527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600" cy="623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pic>
        <p:nvPicPr>
          <p:cNvPr id="22" name="Shape 22"/>
          <p:cNvPicPr preferRelativeResize="0"/>
          <p:nvPr/>
        </p:nvPicPr>
        <p:blipFill>
          <a:blip r:embed="rId2">
            <a:alphaModFix/>
          </a:blip>
          <a:stretch>
            <a:fillRect/>
          </a:stretch>
        </p:blipFill>
        <p:spPr>
          <a:xfrm>
            <a:off x="7977620" y="4303100"/>
            <a:ext cx="847899" cy="5527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623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97999" y="4688758"/>
            <a:ext cx="548700" cy="393600"/>
          </a:xfrm>
          <a:prstGeom prst="rect">
            <a:avLst/>
          </a:prstGeom>
          <a:noFill/>
          <a:ln>
            <a:noFill/>
          </a:ln>
        </p:spPr>
        <p:txBody>
          <a:bodyPr anchorCtr="0" anchor="ctr" bIns="91425" lIns="91425" rIns="91425" tIns="91425">
            <a:noAutofit/>
          </a:bodyPr>
          <a:lstStyle/>
          <a:p>
            <a:pPr lvl="0">
              <a:spcBef>
                <a:spcPts val="0"/>
              </a:spcBef>
              <a:buNone/>
            </a:pPr>
            <a:r>
              <a:t/>
            </a:r>
            <a:endParaRPr/>
          </a:p>
        </p:txBody>
      </p:sp>
      <p:pic>
        <p:nvPicPr>
          <p:cNvPr id="28" name="Shape 28"/>
          <p:cNvPicPr preferRelativeResize="0"/>
          <p:nvPr/>
        </p:nvPicPr>
        <p:blipFill>
          <a:blip r:embed="rId2">
            <a:alphaModFix/>
          </a:blip>
          <a:stretch>
            <a:fillRect/>
          </a:stretch>
        </p:blipFill>
        <p:spPr>
          <a:xfrm>
            <a:off x="7977620" y="4303100"/>
            <a:ext cx="847899" cy="5527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623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pic>
        <p:nvPicPr>
          <p:cNvPr id="31" name="Shape 31"/>
          <p:cNvPicPr preferRelativeResize="0"/>
          <p:nvPr/>
        </p:nvPicPr>
        <p:blipFill>
          <a:blip r:embed="rId2">
            <a:alphaModFix/>
          </a:blip>
          <a:stretch>
            <a:fillRect/>
          </a:stretch>
        </p:blipFill>
        <p:spPr>
          <a:xfrm>
            <a:off x="7977620" y="4303100"/>
            <a:ext cx="847899" cy="5527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97999" y="4688758"/>
            <a:ext cx="548700" cy="393600"/>
          </a:xfrm>
          <a:prstGeom prst="rect">
            <a:avLst/>
          </a:prstGeom>
          <a:noFill/>
          <a:ln>
            <a:noFill/>
          </a:ln>
        </p:spPr>
        <p:txBody>
          <a:bodyPr anchorCtr="0" anchor="ctr" bIns="91425" lIns="91425" rIns="91425" tIns="91425">
            <a:noAutofit/>
          </a:bodyPr>
          <a:lstStyle/>
          <a:p>
            <a:pPr lvl="0">
              <a:spcBef>
                <a:spcPts val="0"/>
              </a:spcBef>
              <a:buNone/>
            </a:pPr>
            <a:r>
              <a:t/>
            </a:r>
            <a:endParaRPr/>
          </a:p>
        </p:txBody>
      </p:sp>
      <p:pic>
        <p:nvPicPr>
          <p:cNvPr id="36" name="Shape 36"/>
          <p:cNvPicPr preferRelativeResize="0"/>
          <p:nvPr/>
        </p:nvPicPr>
        <p:blipFill>
          <a:blip r:embed="rId2">
            <a:alphaModFix/>
          </a:blip>
          <a:stretch>
            <a:fillRect/>
          </a:stretch>
        </p:blipFill>
        <p:spPr>
          <a:xfrm>
            <a:off x="7977620" y="4303100"/>
            <a:ext cx="847899" cy="5527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2"/>
        </a:solidFill>
      </p:bgPr>
    </p:bg>
    <p:spTree>
      <p:nvGrpSpPr>
        <p:cNvPr id="37" name="Shape 37"/>
        <p:cNvGrpSpPr/>
        <p:nvPr/>
      </p:nvGrpSpPr>
      <p:grpSpPr>
        <a:xfrm>
          <a:off x="0" y="0"/>
          <a:ext cx="0" cy="0"/>
          <a:chOff x="0" y="0"/>
          <a:chExt cx="0" cy="0"/>
        </a:xfrm>
      </p:grpSpPr>
      <p:sp>
        <p:nvSpPr>
          <p:cNvPr id="38" name="Shape 38"/>
          <p:cNvSpPr txBox="1"/>
          <p:nvPr>
            <p:ph type="title"/>
          </p:nvPr>
        </p:nvSpPr>
        <p:spPr>
          <a:xfrm>
            <a:off x="490250" y="526350"/>
            <a:ext cx="56040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9" name="Shape 39"/>
          <p:cNvSpPr/>
          <p:nvPr/>
        </p:nvSpPr>
        <p:spPr>
          <a:xfrm>
            <a:off x="7933600" y="4258400"/>
            <a:ext cx="954000" cy="6696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40" name="Shape 40"/>
          <p:cNvPicPr preferRelativeResize="0"/>
          <p:nvPr/>
        </p:nvPicPr>
        <p:blipFill>
          <a:blip r:embed="rId2">
            <a:alphaModFix/>
          </a:blip>
          <a:stretch>
            <a:fillRect/>
          </a:stretch>
        </p:blipFill>
        <p:spPr>
          <a:xfrm>
            <a:off x="7977620" y="4303100"/>
            <a:ext cx="847899" cy="5527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1" name="Shape 41"/>
        <p:cNvGrpSpPr/>
        <p:nvPr/>
      </p:nvGrpSpPr>
      <p:grpSpPr>
        <a:xfrm>
          <a:off x="0" y="0"/>
          <a:ext cx="0" cy="0"/>
          <a:chOff x="0" y="0"/>
          <a:chExt cx="0" cy="0"/>
        </a:xfrm>
      </p:grpSpPr>
      <p:sp>
        <p:nvSpPr>
          <p:cNvPr id="42" name="Shape 42"/>
          <p:cNvSpPr/>
          <p:nvPr/>
        </p:nvSpPr>
        <p:spPr>
          <a:xfrm>
            <a:off x="4636800" y="80700"/>
            <a:ext cx="4426500" cy="49821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43" name="Shape 43"/>
          <p:cNvSpPr txBox="1"/>
          <p:nvPr>
            <p:ph type="title"/>
          </p:nvPr>
        </p:nvSpPr>
        <p:spPr>
          <a:xfrm>
            <a:off x="265500" y="1181700"/>
            <a:ext cx="4045200" cy="1533600"/>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4" name="Shape 44"/>
          <p:cNvSpPr txBox="1"/>
          <p:nvPr>
            <p:ph idx="1" type="subTitle"/>
          </p:nvPr>
        </p:nvSpPr>
        <p:spPr>
          <a:xfrm>
            <a:off x="265500" y="27690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5" name="Shape 45"/>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SzPct val="100000"/>
              <a:buNone/>
              <a:defRPr sz="2100"/>
            </a:lvl1pPr>
          </a:lstStyle>
          <a:p/>
        </p:txBody>
      </p:sp>
      <p:pic>
        <p:nvPicPr>
          <p:cNvPr id="48" name="Shape 48"/>
          <p:cNvPicPr preferRelativeResize="0"/>
          <p:nvPr/>
        </p:nvPicPr>
        <p:blipFill>
          <a:blip r:embed="rId2">
            <a:alphaModFix/>
          </a:blip>
          <a:stretch>
            <a:fillRect/>
          </a:stretch>
        </p:blipFill>
        <p:spPr>
          <a:xfrm>
            <a:off x="7977620" y="4303100"/>
            <a:ext cx="847899" cy="5527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623400"/>
          </a:xfrm>
          <a:prstGeom prst="rect">
            <a:avLst/>
          </a:prstGeom>
          <a:noFill/>
          <a:ln>
            <a:noFill/>
          </a:ln>
        </p:spPr>
        <p:txBody>
          <a:bodyPr anchorCtr="0" anchor="t" bIns="91425" lIns="91425" rIns="91425" tIns="91425"/>
          <a:lstStyle>
            <a:lvl1pPr lvl="0">
              <a:spcBef>
                <a:spcPts val="0"/>
              </a:spcBef>
              <a:buClr>
                <a:schemeClr val="dk2"/>
              </a:buClr>
              <a:buSzPct val="100000"/>
              <a:buFont typeface="Raleway"/>
              <a:buNone/>
              <a:defRPr b="1" sz="3000">
                <a:solidFill>
                  <a:schemeClr val="dk2"/>
                </a:solidFill>
                <a:latin typeface="Raleway"/>
                <a:ea typeface="Raleway"/>
                <a:cs typeface="Raleway"/>
                <a:sym typeface="Raleway"/>
              </a:defRPr>
            </a:lvl1pPr>
            <a:lvl2pPr lvl="1">
              <a:spcBef>
                <a:spcPts val="0"/>
              </a:spcBef>
              <a:buClr>
                <a:schemeClr val="dk2"/>
              </a:buClr>
              <a:buSzPct val="100000"/>
              <a:buFont typeface="Raleway"/>
              <a:buNone/>
              <a:defRPr b="1" sz="3000">
                <a:solidFill>
                  <a:schemeClr val="dk2"/>
                </a:solidFill>
                <a:latin typeface="Raleway"/>
                <a:ea typeface="Raleway"/>
                <a:cs typeface="Raleway"/>
                <a:sym typeface="Raleway"/>
              </a:defRPr>
            </a:lvl2pPr>
            <a:lvl3pPr lvl="2">
              <a:spcBef>
                <a:spcPts val="0"/>
              </a:spcBef>
              <a:buClr>
                <a:schemeClr val="dk2"/>
              </a:buClr>
              <a:buSzPct val="100000"/>
              <a:buFont typeface="Raleway"/>
              <a:buNone/>
              <a:defRPr b="1" sz="3000">
                <a:solidFill>
                  <a:schemeClr val="dk2"/>
                </a:solidFill>
                <a:latin typeface="Raleway"/>
                <a:ea typeface="Raleway"/>
                <a:cs typeface="Raleway"/>
                <a:sym typeface="Raleway"/>
              </a:defRPr>
            </a:lvl3pPr>
            <a:lvl4pPr lvl="3">
              <a:spcBef>
                <a:spcPts val="0"/>
              </a:spcBef>
              <a:buClr>
                <a:schemeClr val="dk2"/>
              </a:buClr>
              <a:buSzPct val="100000"/>
              <a:buFont typeface="Raleway"/>
              <a:buNone/>
              <a:defRPr b="1" sz="3000">
                <a:solidFill>
                  <a:schemeClr val="dk2"/>
                </a:solidFill>
                <a:latin typeface="Raleway"/>
                <a:ea typeface="Raleway"/>
                <a:cs typeface="Raleway"/>
                <a:sym typeface="Raleway"/>
              </a:defRPr>
            </a:lvl4pPr>
            <a:lvl5pPr lvl="4">
              <a:spcBef>
                <a:spcPts val="0"/>
              </a:spcBef>
              <a:buClr>
                <a:schemeClr val="dk2"/>
              </a:buClr>
              <a:buSzPct val="100000"/>
              <a:buFont typeface="Raleway"/>
              <a:buNone/>
              <a:defRPr b="1" sz="3000">
                <a:solidFill>
                  <a:schemeClr val="dk2"/>
                </a:solidFill>
                <a:latin typeface="Raleway"/>
                <a:ea typeface="Raleway"/>
                <a:cs typeface="Raleway"/>
                <a:sym typeface="Raleway"/>
              </a:defRPr>
            </a:lvl5pPr>
            <a:lvl6pPr lvl="5">
              <a:spcBef>
                <a:spcPts val="0"/>
              </a:spcBef>
              <a:buClr>
                <a:schemeClr val="dk2"/>
              </a:buClr>
              <a:buSzPct val="100000"/>
              <a:buFont typeface="Raleway"/>
              <a:buNone/>
              <a:defRPr b="1" sz="3000">
                <a:solidFill>
                  <a:schemeClr val="dk2"/>
                </a:solidFill>
                <a:latin typeface="Raleway"/>
                <a:ea typeface="Raleway"/>
                <a:cs typeface="Raleway"/>
                <a:sym typeface="Raleway"/>
              </a:defRPr>
            </a:lvl6pPr>
            <a:lvl7pPr lvl="6">
              <a:spcBef>
                <a:spcPts val="0"/>
              </a:spcBef>
              <a:buClr>
                <a:schemeClr val="dk2"/>
              </a:buClr>
              <a:buSzPct val="100000"/>
              <a:buFont typeface="Raleway"/>
              <a:buNone/>
              <a:defRPr b="1" sz="3000">
                <a:solidFill>
                  <a:schemeClr val="dk2"/>
                </a:solidFill>
                <a:latin typeface="Raleway"/>
                <a:ea typeface="Raleway"/>
                <a:cs typeface="Raleway"/>
                <a:sym typeface="Raleway"/>
              </a:defRPr>
            </a:lvl7pPr>
            <a:lvl8pPr lvl="7">
              <a:spcBef>
                <a:spcPts val="0"/>
              </a:spcBef>
              <a:buClr>
                <a:schemeClr val="dk2"/>
              </a:buClr>
              <a:buSzPct val="100000"/>
              <a:buFont typeface="Raleway"/>
              <a:buNone/>
              <a:defRPr b="1" sz="3000">
                <a:solidFill>
                  <a:schemeClr val="dk2"/>
                </a:solidFill>
                <a:latin typeface="Raleway"/>
                <a:ea typeface="Raleway"/>
                <a:cs typeface="Raleway"/>
                <a:sym typeface="Raleway"/>
              </a:defRPr>
            </a:lvl8pPr>
            <a:lvl9pPr lvl="8">
              <a:spcBef>
                <a:spcPts val="0"/>
              </a:spcBef>
              <a:buClr>
                <a:schemeClr val="dk2"/>
              </a:buClr>
              <a:buSzPct val="100000"/>
              <a:buFont typeface="Raleway"/>
              <a:buNone/>
              <a:defRPr b="1" sz="3000">
                <a:solidFill>
                  <a:schemeClr val="dk2"/>
                </a:solidFill>
                <a:latin typeface="Raleway"/>
                <a:ea typeface="Raleway"/>
                <a:cs typeface="Raleway"/>
                <a:sym typeface="Raleway"/>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buFont typeface="Source Sans Pro"/>
              <a:defRPr sz="1800">
                <a:solidFill>
                  <a:schemeClr val="lt2"/>
                </a:solidFill>
                <a:latin typeface="Source Sans Pro"/>
                <a:ea typeface="Source Sans Pro"/>
                <a:cs typeface="Source Sans Pro"/>
                <a:sym typeface="Source Sans Pro"/>
              </a:defRPr>
            </a:lvl1pPr>
            <a:lvl2pPr lvl="1">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2pPr>
            <a:lvl3pPr lvl="2">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3pPr>
            <a:lvl4pPr lvl="3">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4pPr>
            <a:lvl5pPr lvl="4">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5pPr>
            <a:lvl6pPr lvl="5">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6pPr>
            <a:lvl7pPr lvl="6">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7pPr>
            <a:lvl8pPr lvl="7">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8pPr>
            <a:lvl9pPr lvl="8">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Shape 61"/>
          <p:cNvSpPr txBox="1"/>
          <p:nvPr>
            <p:ph type="ctrTitle"/>
          </p:nvPr>
        </p:nvSpPr>
        <p:spPr>
          <a:xfrm>
            <a:off x="485875" y="264475"/>
            <a:ext cx="8183700" cy="1473600"/>
          </a:xfrm>
          <a:prstGeom prst="rect">
            <a:avLst/>
          </a:prstGeom>
        </p:spPr>
        <p:txBody>
          <a:bodyPr anchorCtr="0" anchor="b" bIns="91425" lIns="91425" rIns="91425" tIns="91425">
            <a:noAutofit/>
          </a:bodyPr>
          <a:lstStyle/>
          <a:p>
            <a:pPr lvl="0">
              <a:spcBef>
                <a:spcPts val="0"/>
              </a:spcBef>
              <a:buNone/>
            </a:pPr>
            <a:r>
              <a:rPr lang="en"/>
              <a:t>Cataloging in Spanglish</a:t>
            </a:r>
          </a:p>
        </p:txBody>
      </p:sp>
      <p:sp>
        <p:nvSpPr>
          <p:cNvPr id="62" name="Shape 62"/>
          <p:cNvSpPr txBox="1"/>
          <p:nvPr>
            <p:ph idx="1" type="subTitle"/>
          </p:nvPr>
        </p:nvSpPr>
        <p:spPr>
          <a:xfrm>
            <a:off x="485875" y="1738075"/>
            <a:ext cx="8183700" cy="861000"/>
          </a:xfrm>
          <a:prstGeom prst="rect">
            <a:avLst/>
          </a:prstGeom>
        </p:spPr>
        <p:txBody>
          <a:bodyPr anchorCtr="0" anchor="t" bIns="91425" lIns="91425" rIns="91425" tIns="91425">
            <a:noAutofit/>
          </a:bodyPr>
          <a:lstStyle/>
          <a:p>
            <a:pPr lvl="0">
              <a:spcBef>
                <a:spcPts val="0"/>
              </a:spcBef>
              <a:buNone/>
            </a:pPr>
            <a:r>
              <a:rPr lang="en"/>
              <a:t>Capturing the Puerto Rican experience stateside through metadata (with some help from the community)</a:t>
            </a:r>
          </a:p>
        </p:txBody>
      </p:sp>
      <p:sp>
        <p:nvSpPr>
          <p:cNvPr id="63" name="Shape 63"/>
          <p:cNvSpPr txBox="1"/>
          <p:nvPr/>
        </p:nvSpPr>
        <p:spPr>
          <a:xfrm>
            <a:off x="485875" y="3010525"/>
            <a:ext cx="8350500" cy="1353000"/>
          </a:xfrm>
          <a:prstGeom prst="rect">
            <a:avLst/>
          </a:prstGeom>
          <a:noFill/>
          <a:ln>
            <a:noFill/>
          </a:ln>
        </p:spPr>
        <p:txBody>
          <a:bodyPr anchorCtr="0" anchor="t" bIns="91425" lIns="91425" rIns="91425" tIns="91425">
            <a:noAutofit/>
          </a:bodyPr>
          <a:lstStyle/>
          <a:p>
            <a:pPr lvl="0">
              <a:spcBef>
                <a:spcPts val="0"/>
              </a:spcBef>
              <a:buNone/>
            </a:pPr>
            <a:r>
              <a:rPr lang="en" sz="2000">
                <a:solidFill>
                  <a:srgbClr val="FFFFFF"/>
                </a:solidFill>
                <a:latin typeface="Source Sans Pro"/>
                <a:ea typeface="Source Sans Pro"/>
                <a:cs typeface="Source Sans Pro"/>
                <a:sym typeface="Source Sans Pro"/>
              </a:rPr>
              <a:t>Lindsay Wittwer</a:t>
            </a:r>
          </a:p>
          <a:p>
            <a:pPr lvl="0">
              <a:spcBef>
                <a:spcPts val="0"/>
              </a:spcBef>
              <a:buNone/>
            </a:pPr>
            <a:r>
              <a:rPr lang="en" sz="2000">
                <a:solidFill>
                  <a:srgbClr val="FFFFFF"/>
                </a:solidFill>
                <a:latin typeface="Source Sans Pro"/>
                <a:ea typeface="Source Sans Pro"/>
                <a:cs typeface="Source Sans Pro"/>
                <a:sym typeface="Source Sans Pro"/>
              </a:rPr>
              <a:t>Digital Archivist</a:t>
            </a:r>
          </a:p>
          <a:p>
            <a:pPr lvl="0">
              <a:spcBef>
                <a:spcPts val="0"/>
              </a:spcBef>
              <a:buNone/>
            </a:pPr>
            <a:r>
              <a:rPr lang="en" sz="2000">
                <a:solidFill>
                  <a:srgbClr val="FFFFFF"/>
                </a:solidFill>
                <a:latin typeface="Source Sans Pro"/>
                <a:ea typeface="Source Sans Pro"/>
                <a:cs typeface="Source Sans Pro"/>
                <a:sym typeface="Source Sans Pro"/>
              </a:rPr>
              <a:t>Center for Puerto Rican Studies, Library &amp; Archives</a:t>
            </a:r>
          </a:p>
          <a:p>
            <a:pPr lvl="0">
              <a:spcBef>
                <a:spcPts val="0"/>
              </a:spcBef>
              <a:buNone/>
            </a:pPr>
            <a:r>
              <a:rPr lang="en" sz="2000">
                <a:solidFill>
                  <a:srgbClr val="FFFFFF"/>
                </a:solidFill>
                <a:latin typeface="Source Sans Pro"/>
                <a:ea typeface="Source Sans Pro"/>
                <a:cs typeface="Source Sans Pro"/>
                <a:sym typeface="Source Sans Pro"/>
              </a:rPr>
              <a:t>Hunter College, City University of New York</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Shape 130"/>
          <p:cNvSpPr txBox="1"/>
          <p:nvPr>
            <p:ph type="title"/>
          </p:nvPr>
        </p:nvSpPr>
        <p:spPr>
          <a:xfrm>
            <a:off x="172050" y="1181700"/>
            <a:ext cx="4232100" cy="1533600"/>
          </a:xfrm>
          <a:prstGeom prst="rect">
            <a:avLst/>
          </a:prstGeom>
        </p:spPr>
        <p:txBody>
          <a:bodyPr anchorCtr="0" anchor="b" bIns="91425" lIns="91425" rIns="91425" tIns="91425">
            <a:noAutofit/>
          </a:bodyPr>
          <a:lstStyle/>
          <a:p>
            <a:pPr lvl="0">
              <a:spcBef>
                <a:spcPts val="0"/>
              </a:spcBef>
              <a:buNone/>
            </a:pPr>
            <a:r>
              <a:rPr lang="en"/>
              <a:t>4. Codeswitching </a:t>
            </a:r>
          </a:p>
        </p:txBody>
      </p:sp>
      <p:sp>
        <p:nvSpPr>
          <p:cNvPr id="131" name="Shape 131"/>
          <p:cNvSpPr txBox="1"/>
          <p:nvPr>
            <p:ph idx="1" type="subTitle"/>
          </p:nvPr>
        </p:nvSpPr>
        <p:spPr>
          <a:xfrm>
            <a:off x="265500" y="2769000"/>
            <a:ext cx="4045200" cy="1345500"/>
          </a:xfrm>
          <a:prstGeom prst="rect">
            <a:avLst/>
          </a:prstGeom>
        </p:spPr>
        <p:txBody>
          <a:bodyPr anchorCtr="0" anchor="t" bIns="91425" lIns="91425" rIns="91425" tIns="91425">
            <a:noAutofit/>
          </a:bodyPr>
          <a:lstStyle/>
          <a:p>
            <a:pPr lvl="0">
              <a:spcBef>
                <a:spcPts val="0"/>
              </a:spcBef>
              <a:buNone/>
            </a:pPr>
            <a:r>
              <a:rPr lang="en"/>
              <a:t>Both legacy metadata and the material itself are often a mix of Spanish and English</a:t>
            </a:r>
          </a:p>
        </p:txBody>
      </p:sp>
      <p:pic>
        <p:nvPicPr>
          <p:cNvPr descr="PeSa_B5F6_663_03.jpg" id="132" name="Shape 132"/>
          <p:cNvPicPr preferRelativeResize="0"/>
          <p:nvPr/>
        </p:nvPicPr>
        <p:blipFill>
          <a:blip r:embed="rId3">
            <a:alphaModFix/>
          </a:blip>
          <a:stretch>
            <a:fillRect/>
          </a:stretch>
        </p:blipFill>
        <p:spPr>
          <a:xfrm>
            <a:off x="5472800" y="365325"/>
            <a:ext cx="2737951" cy="4245396"/>
          </a:xfrm>
          <a:prstGeom prst="rect">
            <a:avLst/>
          </a:prstGeom>
          <a:noFill/>
          <a:ln>
            <a:noFill/>
          </a:ln>
        </p:spPr>
      </p:pic>
      <p:sp>
        <p:nvSpPr>
          <p:cNvPr id="133" name="Shape 133"/>
          <p:cNvSpPr txBox="1"/>
          <p:nvPr/>
        </p:nvSpPr>
        <p:spPr>
          <a:xfrm>
            <a:off x="4832375" y="4682500"/>
            <a:ext cx="3915000" cy="251700"/>
          </a:xfrm>
          <a:prstGeom prst="rect">
            <a:avLst/>
          </a:prstGeom>
          <a:noFill/>
          <a:ln>
            <a:noFill/>
          </a:ln>
        </p:spPr>
        <p:txBody>
          <a:bodyPr anchorCtr="0" anchor="t" bIns="91425" lIns="91425" rIns="91425" tIns="91425">
            <a:noAutofit/>
          </a:bodyPr>
          <a:lstStyle/>
          <a:p>
            <a:pPr lvl="0">
              <a:spcBef>
                <a:spcPts val="0"/>
              </a:spcBef>
              <a:buNone/>
            </a:pPr>
            <a:r>
              <a:rPr lang="en" sz="900">
                <a:solidFill>
                  <a:srgbClr val="FFFFFF"/>
                </a:solidFill>
                <a:latin typeface="Source Sans Pro"/>
                <a:ea typeface="Source Sans Pro"/>
                <a:cs typeface="Source Sans Pro"/>
                <a:sym typeface="Source Sans Pro"/>
              </a:rPr>
              <a:t>Petra Santiago Papers, 1945-1994. Event Program for Hispanic Heritage Day: CEN_PeSa_B5F6_663_03..</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pic>
        <p:nvPicPr>
          <p:cNvPr descr="SAA_Title_01.png" id="138" name="Shape 138"/>
          <p:cNvPicPr preferRelativeResize="0"/>
          <p:nvPr/>
        </p:nvPicPr>
        <p:blipFill>
          <a:blip r:embed="rId3">
            <a:alphaModFix/>
          </a:blip>
          <a:stretch>
            <a:fillRect/>
          </a:stretch>
        </p:blipFill>
        <p:spPr>
          <a:xfrm>
            <a:off x="1212100" y="110225"/>
            <a:ext cx="5668950" cy="2312150"/>
          </a:xfrm>
          <a:prstGeom prst="rect">
            <a:avLst/>
          </a:prstGeom>
          <a:noFill/>
          <a:ln>
            <a:noFill/>
          </a:ln>
        </p:spPr>
      </p:pic>
      <p:pic>
        <p:nvPicPr>
          <p:cNvPr descr="SAA_Title_05.png" id="139" name="Shape 139"/>
          <p:cNvPicPr preferRelativeResize="0"/>
          <p:nvPr/>
        </p:nvPicPr>
        <p:blipFill rotWithShape="1">
          <a:blip r:embed="rId4">
            <a:alphaModFix/>
          </a:blip>
          <a:srcRect b="31749" l="0" r="0" t="0"/>
          <a:stretch/>
        </p:blipFill>
        <p:spPr>
          <a:xfrm>
            <a:off x="379449" y="2557525"/>
            <a:ext cx="7334250" cy="2392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type="title"/>
          </p:nvPr>
        </p:nvSpPr>
        <p:spPr>
          <a:xfrm>
            <a:off x="480150" y="1696625"/>
            <a:ext cx="8183700" cy="785700"/>
          </a:xfrm>
          <a:prstGeom prst="rect">
            <a:avLst/>
          </a:prstGeom>
        </p:spPr>
        <p:txBody>
          <a:bodyPr anchorCtr="0" anchor="b" bIns="91425" lIns="91425" rIns="91425" tIns="91425">
            <a:noAutofit/>
          </a:bodyPr>
          <a:lstStyle/>
          <a:p>
            <a:pPr lvl="0" algn="ctr">
              <a:spcBef>
                <a:spcPts val="0"/>
              </a:spcBef>
              <a:buNone/>
            </a:pPr>
            <a:r>
              <a:rPr lang="en"/>
              <a:t>Help from the community</a:t>
            </a:r>
          </a:p>
        </p:txBody>
      </p:sp>
      <p:pic>
        <p:nvPicPr>
          <p:cNvPr descr="Screenshot 2017-07-24 10.08.38.png" id="145" name="Shape 145"/>
          <p:cNvPicPr preferRelativeResize="0"/>
          <p:nvPr/>
        </p:nvPicPr>
        <p:blipFill>
          <a:blip r:embed="rId3">
            <a:alphaModFix/>
          </a:blip>
          <a:stretch>
            <a:fillRect/>
          </a:stretch>
        </p:blipFill>
        <p:spPr>
          <a:xfrm>
            <a:off x="270975" y="2874925"/>
            <a:ext cx="4429125" cy="1952625"/>
          </a:xfrm>
          <a:prstGeom prst="rect">
            <a:avLst/>
          </a:prstGeom>
          <a:noFill/>
          <a:ln>
            <a:noFill/>
          </a:ln>
        </p:spPr>
      </p:pic>
      <p:pic>
        <p:nvPicPr>
          <p:cNvPr descr="SAA_Title_07.png" id="146" name="Shape 146"/>
          <p:cNvPicPr preferRelativeResize="0"/>
          <p:nvPr/>
        </p:nvPicPr>
        <p:blipFill>
          <a:blip r:embed="rId4">
            <a:alphaModFix/>
          </a:blip>
          <a:stretch>
            <a:fillRect/>
          </a:stretch>
        </p:blipFill>
        <p:spPr>
          <a:xfrm>
            <a:off x="4049075" y="192670"/>
            <a:ext cx="4620500" cy="15843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311700" y="743000"/>
            <a:ext cx="8520600" cy="2006400"/>
          </a:xfrm>
          <a:prstGeom prst="rect">
            <a:avLst/>
          </a:prstGeom>
        </p:spPr>
        <p:txBody>
          <a:bodyPr anchorCtr="0" anchor="b" bIns="91425" lIns="91425" rIns="91425" tIns="91425">
            <a:noAutofit/>
          </a:bodyPr>
          <a:lstStyle/>
          <a:p>
            <a:pPr lvl="0">
              <a:spcBef>
                <a:spcPts val="0"/>
              </a:spcBef>
              <a:buNone/>
            </a:pPr>
            <a:r>
              <a:rPr lang="en" sz="6000"/>
              <a:t>¡Gracias! / Thank you!</a:t>
            </a:r>
          </a:p>
        </p:txBody>
      </p:sp>
      <p:sp>
        <p:nvSpPr>
          <p:cNvPr id="152" name="Shape 152"/>
          <p:cNvSpPr txBox="1"/>
          <p:nvPr>
            <p:ph idx="1" type="body"/>
          </p:nvPr>
        </p:nvSpPr>
        <p:spPr>
          <a:xfrm>
            <a:off x="311700" y="2845181"/>
            <a:ext cx="8520600" cy="1300800"/>
          </a:xfrm>
          <a:prstGeom prst="rect">
            <a:avLst/>
          </a:prstGeom>
        </p:spPr>
        <p:txBody>
          <a:bodyPr anchorCtr="0" anchor="t" bIns="91425" lIns="91425" rIns="91425" tIns="91425">
            <a:noAutofit/>
          </a:bodyPr>
          <a:lstStyle/>
          <a:p>
            <a:pPr lvl="0">
              <a:spcBef>
                <a:spcPts val="0"/>
              </a:spcBef>
              <a:buNone/>
            </a:pPr>
            <a:r>
              <a:rPr lang="en" sz="2000"/>
              <a:t>Centro Digital Collections - centropr.hunter.cuny.edu/digitalarchive</a:t>
            </a:r>
          </a:p>
          <a:p>
            <a:pPr lvl="0">
              <a:spcBef>
                <a:spcPts val="0"/>
              </a:spcBef>
              <a:buNone/>
            </a:pPr>
            <a:r>
              <a:rPr lang="en" sz="2000"/>
              <a:t>Lindsay Wittwer - lindsay.wittwer@hunter.cuny.edu</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type="title"/>
          </p:nvPr>
        </p:nvSpPr>
        <p:spPr>
          <a:xfrm>
            <a:off x="311700" y="457225"/>
            <a:ext cx="8520600" cy="623400"/>
          </a:xfrm>
          <a:prstGeom prst="rect">
            <a:avLst/>
          </a:prstGeom>
        </p:spPr>
        <p:txBody>
          <a:bodyPr anchorCtr="0" anchor="t" bIns="91425" lIns="91425" rIns="91425" tIns="91425">
            <a:noAutofit/>
          </a:bodyPr>
          <a:lstStyle/>
          <a:p>
            <a:pPr lvl="0">
              <a:spcBef>
                <a:spcPts val="0"/>
              </a:spcBef>
              <a:buNone/>
            </a:pPr>
            <a:r>
              <a:rPr lang="en"/>
              <a:t>About Centro</a:t>
            </a:r>
          </a:p>
        </p:txBody>
      </p:sp>
      <p:sp>
        <p:nvSpPr>
          <p:cNvPr id="69" name="Shape 6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spcAft>
                <a:spcPts val="0"/>
              </a:spcAft>
              <a:buNone/>
            </a:pPr>
            <a:r>
              <a:rPr lang="en">
                <a:solidFill>
                  <a:schemeClr val="accent1"/>
                </a:solidFill>
                <a:highlight>
                  <a:srgbClr val="FFFFFF"/>
                </a:highlight>
              </a:rPr>
              <a:t>Founded in 1973 by a coalition of faculty, students, and community leaders, the Center for Puerto Rican Studies is the only university-based research institute solely devoted to the interdisciplinary study of the Puerto Rican experience in the United States.</a:t>
            </a:r>
          </a:p>
          <a:p>
            <a:pPr lvl="0" rtl="0">
              <a:spcBef>
                <a:spcPts val="0"/>
              </a:spcBef>
              <a:spcAft>
                <a:spcPts val="0"/>
              </a:spcAft>
              <a:buNone/>
            </a:pPr>
            <a:r>
              <a:t/>
            </a:r>
            <a:endParaRPr sz="1200">
              <a:solidFill>
                <a:schemeClr val="accent1"/>
              </a:solidFill>
              <a:highlight>
                <a:srgbClr val="FFFFFF"/>
              </a:highlight>
            </a:endParaRPr>
          </a:p>
          <a:p>
            <a:pPr lvl="0" rtl="0">
              <a:spcBef>
                <a:spcPts val="0"/>
              </a:spcBef>
              <a:spcAft>
                <a:spcPts val="0"/>
              </a:spcAft>
              <a:buNone/>
            </a:pPr>
            <a:r>
              <a:rPr b="1" lang="en" sz="2000">
                <a:solidFill>
                  <a:schemeClr val="accent1"/>
                </a:solidFill>
                <a:highlight>
                  <a:srgbClr val="FFFFFF"/>
                </a:highlight>
                <a:latin typeface="Raleway"/>
                <a:ea typeface="Raleway"/>
                <a:cs typeface="Raleway"/>
                <a:sym typeface="Raleway"/>
              </a:rPr>
              <a:t>Centro’s Mission</a:t>
            </a:r>
          </a:p>
          <a:p>
            <a:pPr indent="-228600" lvl="0" marL="457200" rtl="0">
              <a:spcBef>
                <a:spcPts val="0"/>
              </a:spcBef>
              <a:spcAft>
                <a:spcPts val="800"/>
              </a:spcAft>
              <a:buClr>
                <a:schemeClr val="accent1"/>
              </a:buClr>
            </a:pPr>
            <a:r>
              <a:rPr lang="en">
                <a:solidFill>
                  <a:schemeClr val="accent1"/>
                </a:solidFill>
                <a:highlight>
                  <a:srgbClr val="FFFFFF"/>
                </a:highlight>
              </a:rPr>
              <a:t>To collect, preserve and provide access to archival and library resources documenting the history and culture of Puerto Ricans.</a:t>
            </a:r>
          </a:p>
          <a:p>
            <a:pPr indent="-228600" lvl="0" marL="457200" rtl="0">
              <a:spcBef>
                <a:spcPts val="0"/>
              </a:spcBef>
              <a:spcAft>
                <a:spcPts val="800"/>
              </a:spcAft>
              <a:buClr>
                <a:schemeClr val="accent1"/>
              </a:buClr>
            </a:pPr>
            <a:r>
              <a:rPr lang="en">
                <a:solidFill>
                  <a:schemeClr val="accent1"/>
                </a:solidFill>
                <a:highlight>
                  <a:srgbClr val="FFFFFF"/>
                </a:highlight>
              </a:rPr>
              <a:t>To produce, facilitate and disseminate interdisciplinary research about the diasporic experiences of Puerto Ricans and to link this scholarly inquiry to social action and policy debates.</a:t>
            </a:r>
          </a:p>
          <a:p>
            <a:pPr lvl="0">
              <a:spcBef>
                <a:spcPts val="0"/>
              </a:spcBef>
              <a:buNone/>
            </a:pPr>
            <a:r>
              <a:t/>
            </a:r>
            <a:endParaRPr/>
          </a:p>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73" name="Shape 73"/>
        <p:cNvGrpSpPr/>
        <p:nvPr/>
      </p:nvGrpSpPr>
      <p:grpSpPr>
        <a:xfrm>
          <a:off x="0" y="0"/>
          <a:ext cx="0" cy="0"/>
          <a:chOff x="0" y="0"/>
          <a:chExt cx="0" cy="0"/>
        </a:xfrm>
      </p:grpSpPr>
      <p:sp>
        <p:nvSpPr>
          <p:cNvPr id="74" name="Shape 74"/>
          <p:cNvSpPr txBox="1"/>
          <p:nvPr>
            <p:ph type="title"/>
          </p:nvPr>
        </p:nvSpPr>
        <p:spPr>
          <a:xfrm>
            <a:off x="490250" y="526350"/>
            <a:ext cx="5604000" cy="4090800"/>
          </a:xfrm>
          <a:prstGeom prst="rect">
            <a:avLst/>
          </a:prstGeom>
        </p:spPr>
        <p:txBody>
          <a:bodyPr anchorCtr="0" anchor="ctr" bIns="91425" lIns="91425" rIns="91425" tIns="91425">
            <a:noAutofit/>
          </a:bodyPr>
          <a:lstStyle/>
          <a:p>
            <a:pPr lvl="0">
              <a:spcBef>
                <a:spcPts val="0"/>
              </a:spcBef>
              <a:buNone/>
            </a:pPr>
            <a:r>
              <a:rPr lang="en" sz="3600"/>
              <a:t>How do we capture the complexity of Puerto Rican </a:t>
            </a:r>
            <a:r>
              <a:rPr lang="en" sz="3600"/>
              <a:t>identity</a:t>
            </a:r>
            <a:r>
              <a:rPr lang="en" sz="3600"/>
              <a:t> and culture stateside, while still </a:t>
            </a:r>
            <a:r>
              <a:rPr lang="en" sz="3600"/>
              <a:t>adhering</a:t>
            </a:r>
            <a:r>
              <a:rPr lang="en" sz="3600"/>
              <a:t> to metadata standards?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Shape 79"/>
          <p:cNvSpPr txBox="1"/>
          <p:nvPr>
            <p:ph idx="2" type="body"/>
          </p:nvPr>
        </p:nvSpPr>
        <p:spPr>
          <a:xfrm>
            <a:off x="4975150" y="547225"/>
            <a:ext cx="3837000" cy="739200"/>
          </a:xfrm>
          <a:prstGeom prst="rect">
            <a:avLst/>
          </a:prstGeom>
        </p:spPr>
        <p:txBody>
          <a:bodyPr anchorCtr="0" anchor="t" bIns="91425" lIns="91425" rIns="91425" tIns="91425">
            <a:noAutofit/>
          </a:bodyPr>
          <a:lstStyle/>
          <a:p>
            <a:pPr lvl="0">
              <a:lnSpc>
                <a:spcPct val="100000"/>
              </a:lnSpc>
              <a:spcBef>
                <a:spcPts val="0"/>
              </a:spcBef>
              <a:spcAft>
                <a:spcPts val="0"/>
              </a:spcAft>
              <a:buNone/>
            </a:pPr>
            <a:r>
              <a:rPr lang="en"/>
              <a:t>Robert </a:t>
            </a:r>
            <a:r>
              <a:rPr b="1" lang="en"/>
              <a:t>GARCIA</a:t>
            </a:r>
            <a:r>
              <a:rPr lang="en"/>
              <a:t> </a:t>
            </a:r>
            <a:r>
              <a:rPr lang="en" sz="1400"/>
              <a:t>(NY State Senator)</a:t>
            </a:r>
          </a:p>
          <a:p>
            <a:pPr lvl="0" rtl="0">
              <a:lnSpc>
                <a:spcPct val="100000"/>
              </a:lnSpc>
              <a:spcBef>
                <a:spcPts val="0"/>
              </a:spcBef>
              <a:spcAft>
                <a:spcPts val="0"/>
              </a:spcAft>
              <a:buNone/>
            </a:pPr>
            <a:r>
              <a:rPr lang="en"/>
              <a:t>Sandra </a:t>
            </a:r>
            <a:r>
              <a:rPr b="1" lang="en"/>
              <a:t>GARCÍA</a:t>
            </a:r>
            <a:r>
              <a:rPr lang="en"/>
              <a:t> Rivera </a:t>
            </a:r>
            <a:r>
              <a:rPr lang="en" sz="1400"/>
              <a:t>(poet and writer)</a:t>
            </a:r>
          </a:p>
        </p:txBody>
      </p:sp>
      <p:sp>
        <p:nvSpPr>
          <p:cNvPr id="80" name="Shape 80"/>
          <p:cNvSpPr txBox="1"/>
          <p:nvPr>
            <p:ph type="title"/>
          </p:nvPr>
        </p:nvSpPr>
        <p:spPr>
          <a:xfrm>
            <a:off x="265500" y="1181700"/>
            <a:ext cx="4045200" cy="1533600"/>
          </a:xfrm>
          <a:prstGeom prst="rect">
            <a:avLst/>
          </a:prstGeom>
        </p:spPr>
        <p:txBody>
          <a:bodyPr anchorCtr="0" anchor="b" bIns="91425" lIns="91425" rIns="91425" tIns="91425">
            <a:noAutofit/>
          </a:bodyPr>
          <a:lstStyle/>
          <a:p>
            <a:pPr indent="-228600" lvl="0" marL="457200">
              <a:spcBef>
                <a:spcPts val="0"/>
              </a:spcBef>
              <a:buAutoNum type="arabicPeriod"/>
            </a:pPr>
            <a:r>
              <a:rPr lang="en"/>
              <a:t>Names</a:t>
            </a:r>
          </a:p>
        </p:txBody>
      </p:sp>
      <p:sp>
        <p:nvSpPr>
          <p:cNvPr id="81" name="Shape 81"/>
          <p:cNvSpPr txBox="1"/>
          <p:nvPr>
            <p:ph idx="1" type="subTitle"/>
          </p:nvPr>
        </p:nvSpPr>
        <p:spPr>
          <a:xfrm>
            <a:off x="265500" y="2769000"/>
            <a:ext cx="4045200" cy="1345500"/>
          </a:xfrm>
          <a:prstGeom prst="rect">
            <a:avLst/>
          </a:prstGeom>
        </p:spPr>
        <p:txBody>
          <a:bodyPr anchorCtr="0" anchor="t" bIns="91425" lIns="91425" rIns="91425" tIns="91425">
            <a:noAutofit/>
          </a:bodyPr>
          <a:lstStyle/>
          <a:p>
            <a:pPr lvl="0" rtl="0">
              <a:spcBef>
                <a:spcPts val="0"/>
              </a:spcBef>
              <a:buNone/>
            </a:pPr>
            <a:r>
              <a:rPr lang="en"/>
              <a:t>Accents</a:t>
            </a:r>
          </a:p>
          <a:p>
            <a:pPr lvl="0" rtl="0">
              <a:spcBef>
                <a:spcPts val="0"/>
              </a:spcBef>
              <a:buNone/>
            </a:pPr>
            <a:r>
              <a:rPr lang="en"/>
              <a:t>Alphabetizing</a:t>
            </a:r>
          </a:p>
          <a:p>
            <a:pPr lvl="0" rtl="0">
              <a:spcBef>
                <a:spcPts val="0"/>
              </a:spcBef>
              <a:buNone/>
            </a:pPr>
            <a:r>
              <a:rPr lang="en"/>
              <a:t>Order of last names</a:t>
            </a:r>
          </a:p>
          <a:p>
            <a:pPr lvl="0" rtl="0">
              <a:spcBef>
                <a:spcPts val="0"/>
              </a:spcBef>
              <a:buNone/>
            </a:pPr>
            <a:r>
              <a:t/>
            </a:r>
            <a:endParaRPr/>
          </a:p>
        </p:txBody>
      </p:sp>
      <p:pic>
        <p:nvPicPr>
          <p:cNvPr descr="SAA_Name_03.png" id="82" name="Shape 82"/>
          <p:cNvPicPr preferRelativeResize="0"/>
          <p:nvPr/>
        </p:nvPicPr>
        <p:blipFill>
          <a:blip r:embed="rId3">
            <a:alphaModFix/>
          </a:blip>
          <a:stretch>
            <a:fillRect/>
          </a:stretch>
        </p:blipFill>
        <p:spPr>
          <a:xfrm>
            <a:off x="5922100" y="1556275"/>
            <a:ext cx="1943100" cy="2886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Shape 87"/>
          <p:cNvSpPr txBox="1"/>
          <p:nvPr>
            <p:ph type="title"/>
          </p:nvPr>
        </p:nvSpPr>
        <p:spPr>
          <a:xfrm>
            <a:off x="265500" y="1181700"/>
            <a:ext cx="4045200" cy="1533600"/>
          </a:xfrm>
          <a:prstGeom prst="rect">
            <a:avLst/>
          </a:prstGeom>
        </p:spPr>
        <p:txBody>
          <a:bodyPr anchorCtr="0" anchor="b" bIns="91425" lIns="91425" rIns="91425" tIns="91425">
            <a:noAutofit/>
          </a:bodyPr>
          <a:lstStyle/>
          <a:p>
            <a:pPr lvl="0">
              <a:spcBef>
                <a:spcPts val="0"/>
              </a:spcBef>
              <a:buNone/>
            </a:pPr>
            <a:r>
              <a:rPr lang="en"/>
              <a:t>2. Identity	</a:t>
            </a:r>
          </a:p>
        </p:txBody>
      </p:sp>
      <p:sp>
        <p:nvSpPr>
          <p:cNvPr id="88" name="Shape 88"/>
          <p:cNvSpPr txBox="1"/>
          <p:nvPr>
            <p:ph idx="1" type="subTitle"/>
          </p:nvPr>
        </p:nvSpPr>
        <p:spPr>
          <a:xfrm>
            <a:off x="265500" y="2769000"/>
            <a:ext cx="4045200" cy="1345500"/>
          </a:xfrm>
          <a:prstGeom prst="rect">
            <a:avLst/>
          </a:prstGeom>
        </p:spPr>
        <p:txBody>
          <a:bodyPr anchorCtr="0" anchor="t" bIns="91425" lIns="91425" rIns="91425" tIns="91425">
            <a:noAutofit/>
          </a:bodyPr>
          <a:lstStyle/>
          <a:p>
            <a:pPr lvl="0">
              <a:spcBef>
                <a:spcPts val="0"/>
              </a:spcBef>
              <a:buNone/>
            </a:pPr>
            <a:r>
              <a:rPr lang="en"/>
              <a:t>How do people identify themselves?</a:t>
            </a:r>
          </a:p>
        </p:txBody>
      </p:sp>
      <p:sp>
        <p:nvSpPr>
          <p:cNvPr id="89" name="Shape 89"/>
          <p:cNvSpPr txBox="1"/>
          <p:nvPr>
            <p:ph idx="2" type="body"/>
          </p:nvPr>
        </p:nvSpPr>
        <p:spPr>
          <a:xfrm>
            <a:off x="6861400" y="853600"/>
            <a:ext cx="2139600" cy="525300"/>
          </a:xfrm>
          <a:prstGeom prst="rect">
            <a:avLst/>
          </a:prstGeom>
          <a:solidFill>
            <a:schemeClr val="accent2"/>
          </a:solidFill>
        </p:spPr>
        <p:txBody>
          <a:bodyPr anchorCtr="0" anchor="t" bIns="91425" lIns="91425" rIns="91425" tIns="91425">
            <a:noAutofit/>
          </a:bodyPr>
          <a:lstStyle/>
          <a:p>
            <a:pPr lvl="0">
              <a:lnSpc>
                <a:spcPct val="100000"/>
              </a:lnSpc>
              <a:spcBef>
                <a:spcPts val="0"/>
              </a:spcBef>
              <a:buNone/>
            </a:pPr>
            <a:r>
              <a:rPr lang="en"/>
              <a:t>Afro-Puerto Rican</a:t>
            </a:r>
          </a:p>
        </p:txBody>
      </p:sp>
      <p:pic>
        <p:nvPicPr>
          <p:cNvPr descr="Screenshot 2017-07-24 22.15.23.png" id="90" name="Shape 90"/>
          <p:cNvPicPr preferRelativeResize="0"/>
          <p:nvPr/>
        </p:nvPicPr>
        <p:blipFill>
          <a:blip r:embed="rId3">
            <a:alphaModFix/>
          </a:blip>
          <a:stretch>
            <a:fillRect/>
          </a:stretch>
        </p:blipFill>
        <p:spPr>
          <a:xfrm>
            <a:off x="5316432" y="1438495"/>
            <a:ext cx="3083125" cy="2266500"/>
          </a:xfrm>
          <a:prstGeom prst="rect">
            <a:avLst/>
          </a:prstGeom>
          <a:noFill/>
          <a:ln>
            <a:noFill/>
          </a:ln>
        </p:spPr>
      </p:pic>
      <p:sp>
        <p:nvSpPr>
          <p:cNvPr id="91" name="Shape 91"/>
          <p:cNvSpPr txBox="1"/>
          <p:nvPr/>
        </p:nvSpPr>
        <p:spPr>
          <a:xfrm>
            <a:off x="6256625" y="424975"/>
            <a:ext cx="1182000" cy="428700"/>
          </a:xfrm>
          <a:prstGeom prst="rect">
            <a:avLst/>
          </a:prstGeom>
          <a:solidFill>
            <a:schemeClr val="accent2"/>
          </a:solidFill>
          <a:ln>
            <a:noFill/>
          </a:ln>
        </p:spPr>
        <p:txBody>
          <a:bodyPr anchorCtr="0" anchor="t" bIns="91425" lIns="91425" rIns="91425" tIns="91425">
            <a:noAutofit/>
          </a:bodyPr>
          <a:lstStyle/>
          <a:p>
            <a:pPr lvl="0" rtl="0">
              <a:lnSpc>
                <a:spcPct val="115000"/>
              </a:lnSpc>
              <a:spcBef>
                <a:spcPts val="0"/>
              </a:spcBef>
              <a:spcAft>
                <a:spcPts val="1600"/>
              </a:spcAft>
              <a:buClr>
                <a:schemeClr val="dk2"/>
              </a:buClr>
              <a:buSzPct val="61111"/>
              <a:buFont typeface="Arial"/>
              <a:buNone/>
            </a:pPr>
            <a:r>
              <a:rPr lang="en" sz="1800">
                <a:solidFill>
                  <a:schemeClr val="lt1"/>
                </a:solidFill>
                <a:latin typeface="Source Sans Pro"/>
                <a:ea typeface="Source Sans Pro"/>
                <a:cs typeface="Source Sans Pro"/>
                <a:sym typeface="Source Sans Pro"/>
              </a:rPr>
              <a:t>Boricua</a:t>
            </a:r>
          </a:p>
        </p:txBody>
      </p:sp>
      <p:sp>
        <p:nvSpPr>
          <p:cNvPr id="92" name="Shape 92"/>
          <p:cNvSpPr txBox="1"/>
          <p:nvPr/>
        </p:nvSpPr>
        <p:spPr>
          <a:xfrm>
            <a:off x="5316425" y="681175"/>
            <a:ext cx="940200" cy="3660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Clr>
                <a:schemeClr val="dk2"/>
              </a:buClr>
              <a:buSzPct val="61111"/>
              <a:buFont typeface="Arial"/>
              <a:buNone/>
            </a:pPr>
            <a:r>
              <a:rPr lang="en" sz="1800">
                <a:solidFill>
                  <a:schemeClr val="lt1"/>
                </a:solidFill>
                <a:latin typeface="Source Sans Pro"/>
                <a:ea typeface="Source Sans Pro"/>
                <a:cs typeface="Source Sans Pro"/>
                <a:sym typeface="Source Sans Pro"/>
              </a:rPr>
              <a:t>Taíno/a</a:t>
            </a:r>
          </a:p>
        </p:txBody>
      </p:sp>
      <p:sp>
        <p:nvSpPr>
          <p:cNvPr id="93" name="Shape 93"/>
          <p:cNvSpPr txBox="1"/>
          <p:nvPr/>
        </p:nvSpPr>
        <p:spPr>
          <a:xfrm>
            <a:off x="7101550" y="3995900"/>
            <a:ext cx="1659300" cy="525300"/>
          </a:xfrm>
          <a:prstGeom prst="rect">
            <a:avLst/>
          </a:prstGeom>
          <a:solidFill>
            <a:schemeClr val="accent2"/>
          </a:solidFill>
          <a:ln>
            <a:noFill/>
          </a:ln>
        </p:spPr>
        <p:txBody>
          <a:bodyPr anchorCtr="0" anchor="t" bIns="91425" lIns="91425" rIns="91425" tIns="91425">
            <a:noAutofit/>
          </a:bodyPr>
          <a:lstStyle/>
          <a:p>
            <a:pPr lvl="0" rtl="0">
              <a:lnSpc>
                <a:spcPct val="115000"/>
              </a:lnSpc>
              <a:spcBef>
                <a:spcPts val="0"/>
              </a:spcBef>
              <a:spcAft>
                <a:spcPts val="1600"/>
              </a:spcAft>
              <a:buClr>
                <a:schemeClr val="dk2"/>
              </a:buClr>
              <a:buSzPct val="61111"/>
              <a:buFont typeface="Arial"/>
              <a:buNone/>
            </a:pPr>
            <a:r>
              <a:rPr lang="en" sz="1800">
                <a:solidFill>
                  <a:schemeClr val="lt1"/>
                </a:solidFill>
                <a:latin typeface="Source Sans Pro"/>
                <a:ea typeface="Source Sans Pro"/>
                <a:cs typeface="Source Sans Pro"/>
                <a:sym typeface="Source Sans Pro"/>
              </a:rPr>
              <a:t>Nuyorican</a:t>
            </a:r>
          </a:p>
        </p:txBody>
      </p:sp>
      <p:sp>
        <p:nvSpPr>
          <p:cNvPr id="94" name="Shape 94"/>
          <p:cNvSpPr txBox="1"/>
          <p:nvPr/>
        </p:nvSpPr>
        <p:spPr>
          <a:xfrm>
            <a:off x="4915600" y="3805900"/>
            <a:ext cx="1945800" cy="525300"/>
          </a:xfrm>
          <a:prstGeom prst="rect">
            <a:avLst/>
          </a:prstGeom>
          <a:solidFill>
            <a:schemeClr val="accent2"/>
          </a:solidFill>
          <a:ln>
            <a:noFill/>
          </a:ln>
        </p:spPr>
        <p:txBody>
          <a:bodyPr anchorCtr="0" anchor="t" bIns="91425" lIns="91425" rIns="91425" tIns="91425">
            <a:noAutofit/>
          </a:bodyPr>
          <a:lstStyle/>
          <a:p>
            <a:pPr lvl="0" rtl="0">
              <a:lnSpc>
                <a:spcPct val="115000"/>
              </a:lnSpc>
              <a:spcBef>
                <a:spcPts val="0"/>
              </a:spcBef>
              <a:spcAft>
                <a:spcPts val="1600"/>
              </a:spcAft>
              <a:buClr>
                <a:schemeClr val="dk2"/>
              </a:buClr>
              <a:buSzPct val="61111"/>
              <a:buFont typeface="Arial"/>
              <a:buNone/>
            </a:pPr>
            <a:r>
              <a:rPr lang="en" sz="1800">
                <a:solidFill>
                  <a:schemeClr val="lt1"/>
                </a:solidFill>
                <a:latin typeface="Source Sans Pro"/>
                <a:ea typeface="Source Sans Pro"/>
                <a:cs typeface="Source Sans Pro"/>
                <a:sym typeface="Source Sans Pro"/>
              </a:rPr>
              <a:t>Puerto Rican</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pic>
        <p:nvPicPr>
          <p:cNvPr descr="SAA_identity_01.png" id="99" name="Shape 99"/>
          <p:cNvPicPr preferRelativeResize="0"/>
          <p:nvPr/>
        </p:nvPicPr>
        <p:blipFill>
          <a:blip r:embed="rId3">
            <a:alphaModFix/>
          </a:blip>
          <a:stretch>
            <a:fillRect/>
          </a:stretch>
        </p:blipFill>
        <p:spPr>
          <a:xfrm>
            <a:off x="3890150" y="236275"/>
            <a:ext cx="5065049" cy="2634600"/>
          </a:xfrm>
          <a:prstGeom prst="rect">
            <a:avLst/>
          </a:prstGeom>
          <a:noFill/>
          <a:ln>
            <a:noFill/>
          </a:ln>
        </p:spPr>
      </p:pic>
      <p:pic>
        <p:nvPicPr>
          <p:cNvPr descr="SAA_identity_02.png" id="100" name="Shape 100"/>
          <p:cNvPicPr preferRelativeResize="0"/>
          <p:nvPr/>
        </p:nvPicPr>
        <p:blipFill>
          <a:blip r:embed="rId4">
            <a:alphaModFix/>
          </a:blip>
          <a:stretch>
            <a:fillRect/>
          </a:stretch>
        </p:blipFill>
        <p:spPr>
          <a:xfrm>
            <a:off x="366750" y="3116475"/>
            <a:ext cx="5162550" cy="1885950"/>
          </a:xfrm>
          <a:prstGeom prst="rect">
            <a:avLst/>
          </a:prstGeom>
          <a:noFill/>
          <a:ln>
            <a:noFill/>
          </a:ln>
        </p:spPr>
      </p:pic>
      <p:pic>
        <p:nvPicPr>
          <p:cNvPr descr="SAA_identity_03.png" id="101" name="Shape 101"/>
          <p:cNvPicPr preferRelativeResize="0"/>
          <p:nvPr/>
        </p:nvPicPr>
        <p:blipFill>
          <a:blip r:embed="rId5">
            <a:alphaModFix/>
          </a:blip>
          <a:stretch>
            <a:fillRect/>
          </a:stretch>
        </p:blipFill>
        <p:spPr>
          <a:xfrm>
            <a:off x="199000" y="117500"/>
            <a:ext cx="3231174" cy="2753375"/>
          </a:xfrm>
          <a:prstGeom prst="rect">
            <a:avLst/>
          </a:prstGeom>
          <a:noFill/>
          <a:ln>
            <a:noFill/>
          </a:ln>
        </p:spPr>
      </p:pic>
      <p:pic>
        <p:nvPicPr>
          <p:cNvPr descr="SAA_identity_04.png" id="102" name="Shape 102"/>
          <p:cNvPicPr preferRelativeResize="0"/>
          <p:nvPr/>
        </p:nvPicPr>
        <p:blipFill>
          <a:blip r:embed="rId6">
            <a:alphaModFix/>
          </a:blip>
          <a:stretch>
            <a:fillRect/>
          </a:stretch>
        </p:blipFill>
        <p:spPr>
          <a:xfrm>
            <a:off x="3069924" y="1848825"/>
            <a:ext cx="3781425" cy="1800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type="title"/>
          </p:nvPr>
        </p:nvSpPr>
        <p:spPr>
          <a:xfrm>
            <a:off x="265500" y="1181700"/>
            <a:ext cx="4045200" cy="1533600"/>
          </a:xfrm>
          <a:prstGeom prst="rect">
            <a:avLst/>
          </a:prstGeom>
        </p:spPr>
        <p:txBody>
          <a:bodyPr anchorCtr="0" anchor="b" bIns="91425" lIns="91425" rIns="91425" tIns="91425">
            <a:noAutofit/>
          </a:bodyPr>
          <a:lstStyle/>
          <a:p>
            <a:pPr lvl="0">
              <a:spcBef>
                <a:spcPts val="0"/>
              </a:spcBef>
              <a:buNone/>
            </a:pPr>
            <a:r>
              <a:rPr lang="en"/>
              <a:t>3. Places</a:t>
            </a:r>
          </a:p>
        </p:txBody>
      </p:sp>
      <p:sp>
        <p:nvSpPr>
          <p:cNvPr id="108" name="Shape 108"/>
          <p:cNvSpPr txBox="1"/>
          <p:nvPr>
            <p:ph idx="1" type="subTitle"/>
          </p:nvPr>
        </p:nvSpPr>
        <p:spPr>
          <a:xfrm>
            <a:off x="265500" y="2769000"/>
            <a:ext cx="4045200" cy="1345500"/>
          </a:xfrm>
          <a:prstGeom prst="rect">
            <a:avLst/>
          </a:prstGeom>
        </p:spPr>
        <p:txBody>
          <a:bodyPr anchorCtr="0" anchor="t" bIns="91425" lIns="91425" rIns="91425" tIns="91425">
            <a:noAutofit/>
          </a:bodyPr>
          <a:lstStyle/>
          <a:p>
            <a:pPr lvl="0">
              <a:spcBef>
                <a:spcPts val="0"/>
              </a:spcBef>
              <a:buNone/>
            </a:pPr>
            <a:r>
              <a:rPr lang="en"/>
              <a:t>Where is El Barrio, Loisaida, or Los Sures on a map?</a:t>
            </a:r>
          </a:p>
          <a:p>
            <a:pPr lvl="0">
              <a:spcBef>
                <a:spcPts val="0"/>
              </a:spcBef>
              <a:buNone/>
            </a:pPr>
            <a:r>
              <a:t/>
            </a:r>
            <a:endParaRPr/>
          </a:p>
          <a:p>
            <a:pPr lvl="0">
              <a:spcBef>
                <a:spcPts val="0"/>
              </a:spcBef>
              <a:buNone/>
            </a:pPr>
            <a:r>
              <a:rPr lang="en"/>
              <a:t>Is Puerto Rico considered in the United States?</a:t>
            </a:r>
          </a:p>
        </p:txBody>
      </p:sp>
      <p:sp>
        <p:nvSpPr>
          <p:cNvPr id="109" name="Shape 109"/>
          <p:cNvSpPr txBox="1"/>
          <p:nvPr>
            <p:ph idx="2" type="body"/>
          </p:nvPr>
        </p:nvSpPr>
        <p:spPr>
          <a:xfrm>
            <a:off x="5713000" y="4548700"/>
            <a:ext cx="2545500" cy="466200"/>
          </a:xfrm>
          <a:prstGeom prst="rect">
            <a:avLst/>
          </a:prstGeom>
        </p:spPr>
        <p:txBody>
          <a:bodyPr anchorCtr="0" anchor="t" bIns="91425" lIns="91425" rIns="91425" tIns="91425">
            <a:noAutofit/>
          </a:bodyPr>
          <a:lstStyle/>
          <a:p>
            <a:pPr lvl="0">
              <a:spcBef>
                <a:spcPts val="0"/>
              </a:spcBef>
              <a:spcAft>
                <a:spcPts val="0"/>
              </a:spcAft>
              <a:buNone/>
            </a:pPr>
            <a:r>
              <a:rPr lang="en" sz="900">
                <a:solidFill>
                  <a:srgbClr val="FFFFFF"/>
                </a:solidFill>
              </a:rPr>
              <a:t>Petra Allende Papers, 1926-2004. El Barrio, Puerto Rican Casitas: PeAl_b29_f03_0004_front</a:t>
            </a:r>
          </a:p>
        </p:txBody>
      </p:sp>
      <p:pic>
        <p:nvPicPr>
          <p:cNvPr descr="PeAl_b29_f03_0004_front.jpg" id="110" name="Shape 110"/>
          <p:cNvPicPr preferRelativeResize="0"/>
          <p:nvPr/>
        </p:nvPicPr>
        <p:blipFill>
          <a:blip r:embed="rId3">
            <a:alphaModFix/>
          </a:blip>
          <a:stretch>
            <a:fillRect/>
          </a:stretch>
        </p:blipFill>
        <p:spPr>
          <a:xfrm>
            <a:off x="5479975" y="428524"/>
            <a:ext cx="3011551" cy="4081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286550"/>
            <a:ext cx="8520600" cy="623400"/>
          </a:xfrm>
          <a:prstGeom prst="rect">
            <a:avLst/>
          </a:prstGeom>
        </p:spPr>
        <p:txBody>
          <a:bodyPr anchorCtr="0" anchor="t" bIns="91425" lIns="91425" rIns="91425" tIns="91425">
            <a:noAutofit/>
          </a:bodyPr>
          <a:lstStyle/>
          <a:p>
            <a:pPr lvl="0" rtl="0">
              <a:spcBef>
                <a:spcPts val="0"/>
              </a:spcBef>
              <a:buClr>
                <a:schemeClr val="dk2"/>
              </a:buClr>
              <a:buSzPct val="52380"/>
              <a:buFont typeface="Arial"/>
              <a:buNone/>
            </a:pPr>
            <a:r>
              <a:rPr lang="en" sz="2100">
                <a:solidFill>
                  <a:srgbClr val="000000"/>
                </a:solidFill>
              </a:rPr>
              <a:t>Where is El Barrio, Loisaida, or Los Sures on a map?</a:t>
            </a:r>
          </a:p>
        </p:txBody>
      </p:sp>
      <p:pic>
        <p:nvPicPr>
          <p:cNvPr id="116" name="Shape 116"/>
          <p:cNvPicPr preferRelativeResize="0"/>
          <p:nvPr/>
        </p:nvPicPr>
        <p:blipFill>
          <a:blip r:embed="rId3">
            <a:alphaModFix/>
          </a:blip>
          <a:stretch>
            <a:fillRect/>
          </a:stretch>
        </p:blipFill>
        <p:spPr>
          <a:xfrm>
            <a:off x="1379750" y="2979774"/>
            <a:ext cx="6144399" cy="1959175"/>
          </a:xfrm>
          <a:prstGeom prst="rect">
            <a:avLst/>
          </a:prstGeom>
          <a:noFill/>
          <a:ln>
            <a:noFill/>
          </a:ln>
        </p:spPr>
      </p:pic>
      <p:pic>
        <p:nvPicPr>
          <p:cNvPr id="117" name="Shape 117"/>
          <p:cNvPicPr preferRelativeResize="0"/>
          <p:nvPr/>
        </p:nvPicPr>
        <p:blipFill>
          <a:blip r:embed="rId4">
            <a:alphaModFix/>
          </a:blip>
          <a:stretch>
            <a:fillRect/>
          </a:stretch>
        </p:blipFill>
        <p:spPr>
          <a:xfrm>
            <a:off x="2412312" y="993324"/>
            <a:ext cx="4319374" cy="1986450"/>
          </a:xfrm>
          <a:prstGeom prst="rect">
            <a:avLst/>
          </a:prstGeom>
          <a:noFill/>
          <a:ln>
            <a:noFill/>
          </a:ln>
        </p:spPr>
      </p:pic>
      <p:sp>
        <p:nvSpPr>
          <p:cNvPr id="118" name="Shape 118"/>
          <p:cNvSpPr txBox="1"/>
          <p:nvPr/>
        </p:nvSpPr>
        <p:spPr>
          <a:xfrm>
            <a:off x="865100" y="1739500"/>
            <a:ext cx="1360800" cy="494100"/>
          </a:xfrm>
          <a:prstGeom prst="rect">
            <a:avLst/>
          </a:prstGeom>
          <a:noFill/>
          <a:ln>
            <a:noFill/>
          </a:ln>
        </p:spPr>
        <p:txBody>
          <a:bodyPr anchorCtr="0" anchor="t" bIns="91425" lIns="91425" rIns="91425" tIns="91425">
            <a:noAutofit/>
          </a:bodyPr>
          <a:lstStyle/>
          <a:p>
            <a:pPr lvl="0">
              <a:spcBef>
                <a:spcPts val="0"/>
              </a:spcBef>
              <a:buNone/>
            </a:pPr>
            <a:r>
              <a:rPr b="1" lang="en">
                <a:latin typeface="Source Sans Pro"/>
                <a:ea typeface="Source Sans Pro"/>
                <a:cs typeface="Source Sans Pro"/>
                <a:sym typeface="Source Sans Pro"/>
              </a:rPr>
              <a:t>Backend:</a:t>
            </a:r>
          </a:p>
        </p:txBody>
      </p:sp>
      <p:sp>
        <p:nvSpPr>
          <p:cNvPr id="119" name="Shape 119"/>
          <p:cNvSpPr txBox="1"/>
          <p:nvPr/>
        </p:nvSpPr>
        <p:spPr>
          <a:xfrm>
            <a:off x="195725" y="3758962"/>
            <a:ext cx="1071900" cy="400800"/>
          </a:xfrm>
          <a:prstGeom prst="rect">
            <a:avLst/>
          </a:prstGeom>
          <a:noFill/>
          <a:ln>
            <a:noFill/>
          </a:ln>
        </p:spPr>
        <p:txBody>
          <a:bodyPr anchorCtr="0" anchor="t" bIns="91425" lIns="91425" rIns="91425" tIns="91425">
            <a:noAutofit/>
          </a:bodyPr>
          <a:lstStyle/>
          <a:p>
            <a:pPr lvl="0">
              <a:spcBef>
                <a:spcPts val="0"/>
              </a:spcBef>
              <a:buNone/>
            </a:pPr>
            <a:r>
              <a:rPr b="1" lang="en">
                <a:latin typeface="Source Sans Pro"/>
                <a:ea typeface="Source Sans Pro"/>
                <a:cs typeface="Source Sans Pro"/>
                <a:sym typeface="Source Sans Pro"/>
              </a:rPr>
              <a:t>Front end:</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445025"/>
            <a:ext cx="8520600" cy="623400"/>
          </a:xfrm>
          <a:prstGeom prst="rect">
            <a:avLst/>
          </a:prstGeom>
        </p:spPr>
        <p:txBody>
          <a:bodyPr anchorCtr="0" anchor="t" bIns="91425" lIns="91425" rIns="91425" tIns="91425">
            <a:noAutofit/>
          </a:bodyPr>
          <a:lstStyle/>
          <a:p>
            <a:pPr lvl="0" rtl="0">
              <a:spcBef>
                <a:spcPts val="0"/>
              </a:spcBef>
              <a:buClr>
                <a:schemeClr val="dk2"/>
              </a:buClr>
              <a:buSzPct val="52380"/>
              <a:buFont typeface="Arial"/>
              <a:buNone/>
            </a:pPr>
            <a:r>
              <a:rPr lang="en" sz="2100">
                <a:solidFill>
                  <a:srgbClr val="000000"/>
                </a:solidFill>
              </a:rPr>
              <a:t>Is Puerto Rico considered in the United States?</a:t>
            </a:r>
          </a:p>
        </p:txBody>
      </p:sp>
      <p:pic>
        <p:nvPicPr>
          <p:cNvPr id="125" name="Shape 125"/>
          <p:cNvPicPr preferRelativeResize="0"/>
          <p:nvPr/>
        </p:nvPicPr>
        <p:blipFill>
          <a:blip r:embed="rId3">
            <a:alphaModFix/>
          </a:blip>
          <a:stretch>
            <a:fillRect/>
          </a:stretch>
        </p:blipFill>
        <p:spPr>
          <a:xfrm>
            <a:off x="1004887" y="1252537"/>
            <a:ext cx="7134225" cy="2638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